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57" r:id="rId11"/>
    <p:sldId id="258" r:id="rId12"/>
    <p:sldId id="259" r:id="rId13"/>
    <p:sldId id="260" r:id="rId14"/>
    <p:sldId id="261" r:id="rId15"/>
    <p:sldId id="262" r:id="rId16"/>
    <p:sldId id="264" r:id="rId17"/>
    <p:sldId id="265" r:id="rId18"/>
    <p:sldId id="263" r:id="rId19"/>
    <p:sldId id="266" r:id="rId20"/>
    <p:sldId id="267" r:id="rId21"/>
    <p:sldId id="268" r:id="rId22"/>
    <p:sldId id="269" r:id="rId23"/>
    <p:sldId id="270" r:id="rId24"/>
    <p:sldId id="271" r:id="rId25"/>
    <p:sldId id="272" r:id="rId26"/>
    <p:sldId id="273" r:id="rId27"/>
    <p:sldId id="274" r:id="rId28"/>
    <p:sldId id="275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9EF57-FA03-4C02-848A-20FD9B7BE77F}" type="datetimeFigureOut">
              <a:rPr lang="cs-CZ" smtClean="0"/>
              <a:t>22.3.2012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60BB-B5A9-49D8-8A8E-762D4B1D9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5874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9EF57-FA03-4C02-848A-20FD9B7BE77F}" type="datetimeFigureOut">
              <a:rPr lang="cs-CZ" smtClean="0"/>
              <a:t>22.3.2012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60BB-B5A9-49D8-8A8E-762D4B1D9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8681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9EF57-FA03-4C02-848A-20FD9B7BE77F}" type="datetimeFigureOut">
              <a:rPr lang="cs-CZ" smtClean="0"/>
              <a:t>22.3.2012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60BB-B5A9-49D8-8A8E-762D4B1D9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701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9EF57-FA03-4C02-848A-20FD9B7BE77F}" type="datetimeFigureOut">
              <a:rPr lang="cs-CZ" smtClean="0"/>
              <a:t>22.3.2012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60BB-B5A9-49D8-8A8E-762D4B1D9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0737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9EF57-FA03-4C02-848A-20FD9B7BE77F}" type="datetimeFigureOut">
              <a:rPr lang="cs-CZ" smtClean="0"/>
              <a:t>22.3.2012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60BB-B5A9-49D8-8A8E-762D4B1D9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20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9EF57-FA03-4C02-848A-20FD9B7BE77F}" type="datetimeFigureOut">
              <a:rPr lang="cs-CZ" smtClean="0"/>
              <a:t>22.3.2012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60BB-B5A9-49D8-8A8E-762D4B1D9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5887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9EF57-FA03-4C02-848A-20FD9B7BE77F}" type="datetimeFigureOut">
              <a:rPr lang="cs-CZ" smtClean="0"/>
              <a:t>22.3.2012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60BB-B5A9-49D8-8A8E-762D4B1D9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8617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9EF57-FA03-4C02-848A-20FD9B7BE77F}" type="datetimeFigureOut">
              <a:rPr lang="cs-CZ" smtClean="0"/>
              <a:t>22.3.2012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60BB-B5A9-49D8-8A8E-762D4B1D9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460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9EF57-FA03-4C02-848A-20FD9B7BE77F}" type="datetimeFigureOut">
              <a:rPr lang="cs-CZ" smtClean="0"/>
              <a:t>22.3.2012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60BB-B5A9-49D8-8A8E-762D4B1D9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351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9EF57-FA03-4C02-848A-20FD9B7BE77F}" type="datetimeFigureOut">
              <a:rPr lang="cs-CZ" smtClean="0"/>
              <a:t>22.3.2012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60BB-B5A9-49D8-8A8E-762D4B1D9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896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9EF57-FA03-4C02-848A-20FD9B7BE77F}" type="datetimeFigureOut">
              <a:rPr lang="cs-CZ" smtClean="0"/>
              <a:t>22.3.2012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460BB-B5A9-49D8-8A8E-762D4B1D9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8941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9EF57-FA03-4C02-848A-20FD9B7BE77F}" type="datetimeFigureOut">
              <a:rPr lang="cs-CZ" smtClean="0"/>
              <a:t>22.3.2012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460BB-B5A9-49D8-8A8E-762D4B1D9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401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SPORT. VÝŽIVA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752600"/>
          </a:xfrm>
        </p:spPr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TEORIE versus PRAXE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Dr.Petr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Fořt, CSc.</a:t>
            </a:r>
          </a:p>
          <a:p>
            <a:r>
              <a:rPr lang="cs-CZ" dirty="0" err="1" smtClean="0">
                <a:solidFill>
                  <a:srgbClr val="FF0000"/>
                </a:solidFill>
              </a:rPr>
              <a:t>Copyrights</a:t>
            </a:r>
            <a:r>
              <a:rPr lang="cs-CZ" dirty="0" smtClean="0">
                <a:solidFill>
                  <a:srgbClr val="FF0000"/>
                </a:solidFill>
              </a:rPr>
              <a:t> březen 2012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318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JAKÝ VÝŽIVOVÝ STYL pro SPORT?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SYROVÁ STRAVA……ARGUMENTY?</a:t>
            </a:r>
          </a:p>
          <a:p>
            <a:r>
              <a:rPr lang="cs-CZ" dirty="0" smtClean="0"/>
              <a:t>MAKROBIOTIKA……ARGUMENTY?</a:t>
            </a:r>
          </a:p>
          <a:p>
            <a:r>
              <a:rPr lang="cs-CZ" dirty="0" smtClean="0"/>
              <a:t>SMÍŠENÁ STRAVA…ARGUMENTY?</a:t>
            </a:r>
          </a:p>
          <a:p>
            <a:r>
              <a:rPr lang="cs-CZ" dirty="0" smtClean="0"/>
              <a:t>ZÓNOVÁ DIETA…….ARGUMENTY?</a:t>
            </a:r>
          </a:p>
          <a:p>
            <a:r>
              <a:rPr lang="cs-CZ" dirty="0" smtClean="0"/>
              <a:t>DĚLENÁ STRAVA…..ARGUMENTY?</a:t>
            </a:r>
          </a:p>
          <a:p>
            <a:r>
              <a:rPr lang="cs-CZ" dirty="0" smtClean="0"/>
              <a:t>INTUITIVNÍ stravování  - REALITA! 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CO ROZHODNE? – METABOLICKÁ TYPOLOGIE!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1176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STRAVA PRO REGENERACI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>
                <a:solidFill>
                  <a:schemeClr val="tx2"/>
                </a:solidFill>
              </a:rPr>
              <a:t>ROZHODOVÁNÍ </a:t>
            </a:r>
            <a:r>
              <a:rPr lang="cs-CZ" b="1" dirty="0" smtClean="0">
                <a:solidFill>
                  <a:schemeClr val="tx2"/>
                </a:solidFill>
              </a:rPr>
              <a:t>na základě:</a:t>
            </a:r>
          </a:p>
          <a:p>
            <a:r>
              <a:rPr lang="cs-CZ" dirty="0" smtClean="0"/>
              <a:t>POHLAVÍ – METABO TYP – TYP VÝKONU – ČAS NA REGENERACI - MOŽNOSTI REALIZACE </a:t>
            </a:r>
          </a:p>
          <a:p>
            <a:r>
              <a:rPr lang="cs-CZ" dirty="0" smtClean="0"/>
              <a:t>PITNÝ REŽIM </a:t>
            </a:r>
          </a:p>
          <a:p>
            <a:r>
              <a:rPr lang="cs-CZ" dirty="0" smtClean="0"/>
              <a:t>MLÉKO? </a:t>
            </a:r>
            <a:r>
              <a:rPr lang="cs-CZ" dirty="0" smtClean="0">
                <a:solidFill>
                  <a:srgbClr val="FF0000"/>
                </a:solidFill>
              </a:rPr>
              <a:t>To raději ne – NEBO? </a:t>
            </a:r>
          </a:p>
          <a:p>
            <a:r>
              <a:rPr lang="cs-CZ" dirty="0" smtClean="0"/>
              <a:t>ČERSTVÁ </a:t>
            </a:r>
            <a:r>
              <a:rPr lang="cs-CZ" dirty="0" smtClean="0"/>
              <a:t>ZELENINOVÁ  </a:t>
            </a:r>
            <a:r>
              <a:rPr lang="cs-CZ" dirty="0" smtClean="0"/>
              <a:t>ŠŤÁVA? Ale kdy? A výsledek? ALKALIZACE….</a:t>
            </a:r>
            <a:endParaRPr lang="cs-CZ" dirty="0" smtClean="0"/>
          </a:p>
          <a:p>
            <a:r>
              <a:rPr lang="cs-CZ" dirty="0" smtClean="0"/>
              <a:t>PROTEINOVÝ KOKTEJL? ANO, ale kdy a jaký? </a:t>
            </a:r>
            <a:endParaRPr lang="cs-CZ" dirty="0" smtClean="0"/>
          </a:p>
          <a:p>
            <a:r>
              <a:rPr lang="cs-CZ" dirty="0" smtClean="0"/>
              <a:t>GAINER? JEN když není kvalitní strava – ale jaký?  </a:t>
            </a:r>
            <a:endParaRPr lang="cs-CZ" dirty="0" smtClean="0"/>
          </a:p>
          <a:p>
            <a:r>
              <a:rPr lang="cs-CZ" dirty="0" smtClean="0"/>
              <a:t>SACHARIDY</a:t>
            </a:r>
            <a:r>
              <a:rPr lang="cs-CZ" dirty="0" smtClean="0"/>
              <a:t>? </a:t>
            </a:r>
            <a:r>
              <a:rPr lang="cs-CZ" dirty="0" smtClean="0"/>
              <a:t>CO to znamená? Gely? A co GI ?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9023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DĚJE v období REGENERACE?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          </a:t>
            </a:r>
            <a:r>
              <a:rPr lang="cs-CZ" sz="8000" b="1" dirty="0" smtClean="0"/>
              <a:t>1. DOPLŇUJÍ </a:t>
            </a:r>
            <a:r>
              <a:rPr lang="cs-CZ" sz="8000" b="1" dirty="0" smtClean="0"/>
              <a:t>se TEKUTINY</a:t>
            </a:r>
          </a:p>
          <a:p>
            <a:pPr marL="0" indent="0">
              <a:buNone/>
            </a:pPr>
            <a:endParaRPr lang="cs-CZ" sz="8000" b="1" dirty="0" smtClean="0"/>
          </a:p>
          <a:p>
            <a:pPr marL="0" indent="0">
              <a:buNone/>
            </a:pPr>
            <a:r>
              <a:rPr lang="cs-CZ" sz="8000" b="1" dirty="0" smtClean="0"/>
              <a:t>    2. DOPLŇUJÍ </a:t>
            </a:r>
            <a:r>
              <a:rPr lang="cs-CZ" sz="8000" b="1" dirty="0" smtClean="0"/>
              <a:t>se </a:t>
            </a:r>
            <a:r>
              <a:rPr lang="cs-CZ" sz="8000" b="1" dirty="0" smtClean="0"/>
              <a:t>REZERVY GLYKOGENU </a:t>
            </a:r>
            <a:r>
              <a:rPr lang="cs-CZ" sz="8000" b="1" dirty="0" smtClean="0"/>
              <a:t>a </a:t>
            </a:r>
            <a:r>
              <a:rPr lang="cs-CZ" sz="8000" b="1" dirty="0" err="1" smtClean="0"/>
              <a:t>makroergních</a:t>
            </a:r>
            <a:r>
              <a:rPr lang="cs-CZ" sz="8000" b="1" dirty="0" smtClean="0"/>
              <a:t> </a:t>
            </a:r>
            <a:r>
              <a:rPr lang="cs-CZ" sz="8000" b="1" dirty="0" smtClean="0"/>
              <a:t>fosfátů</a:t>
            </a:r>
          </a:p>
          <a:p>
            <a:pPr marL="0" indent="0">
              <a:buNone/>
            </a:pPr>
            <a:endParaRPr lang="cs-CZ" sz="8000" b="1" dirty="0" smtClean="0"/>
          </a:p>
          <a:p>
            <a:pPr marL="0" indent="0">
              <a:buNone/>
            </a:pPr>
            <a:r>
              <a:rPr lang="cs-CZ" sz="8000" b="1" dirty="0" smtClean="0"/>
              <a:t>    3. NORMALIZUJE </a:t>
            </a:r>
            <a:r>
              <a:rPr lang="cs-CZ" sz="8000" b="1" dirty="0" smtClean="0"/>
              <a:t>se HLADINA kyseliny mléčné</a:t>
            </a:r>
          </a:p>
          <a:p>
            <a:pPr marL="0" indent="0">
              <a:buNone/>
            </a:pPr>
            <a:endParaRPr lang="cs-CZ" sz="8000" b="1" dirty="0" smtClean="0"/>
          </a:p>
          <a:p>
            <a:pPr marL="0" indent="0">
              <a:buNone/>
            </a:pPr>
            <a:r>
              <a:rPr lang="cs-CZ" sz="8000" b="1" dirty="0" smtClean="0"/>
              <a:t>    4. DOPLŇUJE </a:t>
            </a:r>
            <a:r>
              <a:rPr lang="cs-CZ" sz="8000" b="1" dirty="0" smtClean="0"/>
              <a:t>se ALKALICKÁ </a:t>
            </a:r>
            <a:r>
              <a:rPr lang="cs-CZ" sz="8000" b="1" dirty="0" smtClean="0"/>
              <a:t>REZERVA</a:t>
            </a:r>
            <a:endParaRPr lang="cs-CZ" sz="8000" b="1" dirty="0" smtClean="0"/>
          </a:p>
          <a:p>
            <a:pPr marL="0" indent="0">
              <a:buNone/>
            </a:pPr>
            <a:endParaRPr lang="cs-CZ" sz="8000" b="1" dirty="0" smtClean="0"/>
          </a:p>
          <a:p>
            <a:pPr marL="0" indent="0">
              <a:buNone/>
            </a:pPr>
            <a:r>
              <a:rPr lang="cs-CZ" sz="8000" b="1" dirty="0" smtClean="0"/>
              <a:t>    5. VYLUČUJÍ </a:t>
            </a:r>
            <a:r>
              <a:rPr lang="cs-CZ" sz="8000" b="1" dirty="0" smtClean="0"/>
              <a:t>se </a:t>
            </a:r>
            <a:r>
              <a:rPr lang="cs-CZ" sz="8000" b="1" dirty="0" smtClean="0"/>
              <a:t>katabolity </a:t>
            </a:r>
            <a:endParaRPr lang="cs-CZ" sz="8000" b="1" dirty="0" smtClean="0"/>
          </a:p>
          <a:p>
            <a:pPr marL="0" indent="0">
              <a:buNone/>
            </a:pPr>
            <a:endParaRPr lang="cs-CZ" sz="8000" b="1" dirty="0" smtClean="0"/>
          </a:p>
          <a:p>
            <a:pPr marL="0" indent="0">
              <a:buNone/>
            </a:pPr>
            <a:r>
              <a:rPr lang="cs-CZ" sz="8000" b="1" dirty="0" smtClean="0"/>
              <a:t>    6. NORMALIZUJE </a:t>
            </a:r>
            <a:r>
              <a:rPr lang="cs-CZ" sz="8000" b="1" dirty="0" smtClean="0"/>
              <a:t>se </a:t>
            </a:r>
            <a:r>
              <a:rPr lang="cs-CZ" sz="8000" b="1" dirty="0" err="1" smtClean="0"/>
              <a:t>minerálová</a:t>
            </a:r>
            <a:r>
              <a:rPr lang="cs-CZ" sz="8000" b="1" dirty="0" smtClean="0"/>
              <a:t> rovnováha  </a:t>
            </a:r>
            <a:endParaRPr lang="cs-CZ" sz="8000" b="1" dirty="0" smtClean="0"/>
          </a:p>
          <a:p>
            <a:pPr marL="0" indent="0">
              <a:buNone/>
            </a:pPr>
            <a:endParaRPr lang="cs-CZ" sz="8000" b="1" dirty="0" smtClean="0"/>
          </a:p>
          <a:p>
            <a:pPr marL="0" indent="0">
              <a:buNone/>
            </a:pPr>
            <a:r>
              <a:rPr lang="cs-CZ" sz="8000" b="1" dirty="0" smtClean="0"/>
              <a:t>    7. NORMALIZUJE se hormonální rovnováha</a:t>
            </a:r>
          </a:p>
          <a:p>
            <a:pPr marL="0" indent="0">
              <a:buNone/>
            </a:pPr>
            <a:endParaRPr lang="cs-CZ" sz="8000" dirty="0" smtClean="0"/>
          </a:p>
          <a:p>
            <a:pPr marL="0" indent="0">
              <a:buNone/>
            </a:pPr>
            <a:endParaRPr lang="cs-CZ" sz="8000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2055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SACHARIDOVÉ VLNY?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1. Cyklování </a:t>
            </a:r>
            <a:r>
              <a:rPr lang="cs-CZ" dirty="0" smtClean="0"/>
              <a:t>příjmu sacharidů je v podstatě </a:t>
            </a:r>
          </a:p>
          <a:p>
            <a:pPr marL="0" indent="0">
              <a:buNone/>
            </a:pPr>
            <a:r>
              <a:rPr lang="cs-CZ" dirty="0" smtClean="0"/>
              <a:t>    SACHARIDOVÁ </a:t>
            </a:r>
            <a:r>
              <a:rPr lang="cs-CZ" dirty="0" smtClean="0"/>
              <a:t>SUPERKOMPENZACE</a:t>
            </a:r>
          </a:p>
          <a:p>
            <a:pPr marL="0" indent="0">
              <a:buNone/>
            </a:pPr>
            <a:r>
              <a:rPr lang="cs-CZ" dirty="0" smtClean="0"/>
              <a:t>2. Zvýšení </a:t>
            </a:r>
            <a:r>
              <a:rPr lang="cs-CZ" dirty="0" smtClean="0"/>
              <a:t>příjmu sacharidů po </a:t>
            </a:r>
            <a:r>
              <a:rPr lang="cs-CZ" dirty="0" smtClean="0"/>
              <a:t>těžkém tréninku je </a:t>
            </a:r>
            <a:r>
              <a:rPr lang="cs-CZ" dirty="0" smtClean="0"/>
              <a:t>nutné </a:t>
            </a:r>
            <a:r>
              <a:rPr lang="cs-CZ" dirty="0" smtClean="0"/>
              <a:t>protože </a:t>
            </a:r>
            <a:r>
              <a:rPr lang="cs-CZ" dirty="0" smtClean="0"/>
              <a:t>ANABOLIZUJE </a:t>
            </a:r>
            <a:r>
              <a:rPr lang="cs-CZ" dirty="0" smtClean="0"/>
              <a:t>ale musí být podpořeno AMINOKYSELINAMI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3. Jsou </a:t>
            </a:r>
            <a:r>
              <a:rPr lang="cs-CZ" dirty="0" smtClean="0"/>
              <a:t>nutné jen když je trénink ANAEROBNÍ – například KRUHOVÝ </a:t>
            </a:r>
            <a:r>
              <a:rPr lang="cs-CZ" dirty="0" smtClean="0"/>
              <a:t>trénink, nikoliv rychlostně-vytrvalostní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7996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SPEC.PRODUKTY pro SPORT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PODVOD  protože jen BYZNYS? NIKOLIV – NUTNOST!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1. v prevenci </a:t>
            </a:r>
            <a:r>
              <a:rPr lang="cs-CZ" dirty="0" smtClean="0"/>
              <a:t>vyčerpání</a:t>
            </a:r>
            <a:endParaRPr lang="cs-CZ" dirty="0" smtClean="0"/>
          </a:p>
          <a:p>
            <a:r>
              <a:rPr lang="cs-CZ" dirty="0" smtClean="0"/>
              <a:t>2. v podpoře imunity</a:t>
            </a:r>
          </a:p>
          <a:p>
            <a:r>
              <a:rPr lang="cs-CZ" dirty="0" smtClean="0"/>
              <a:t>3. v prevenci </a:t>
            </a:r>
            <a:r>
              <a:rPr lang="cs-CZ" dirty="0" smtClean="0"/>
              <a:t>růstových poruch u </a:t>
            </a:r>
            <a:r>
              <a:rPr lang="cs-CZ" dirty="0" smtClean="0"/>
              <a:t>mládeže</a:t>
            </a:r>
          </a:p>
          <a:p>
            <a:r>
              <a:rPr lang="cs-CZ" dirty="0" smtClean="0"/>
              <a:t>4. v podpoře regenerace</a:t>
            </a:r>
          </a:p>
          <a:p>
            <a:pPr marL="0" indent="0">
              <a:buNone/>
            </a:pPr>
            <a:r>
              <a:rPr lang="cs-CZ" dirty="0" smtClean="0"/>
              <a:t>Účinnost </a:t>
            </a:r>
            <a:r>
              <a:rPr lang="cs-CZ" dirty="0" smtClean="0"/>
              <a:t>je popírána z alibismu funkcionářů </a:t>
            </a:r>
            <a:r>
              <a:rPr lang="cs-CZ" dirty="0" smtClean="0"/>
              <a:t>– jen totální naivka si myslí, že profíci nic neberou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5737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PRIORITY SUPLEMENTACE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PRODUKTY pro tvorbu svalové hmoty</a:t>
            </a:r>
          </a:p>
          <a:p>
            <a:pPr marL="0" indent="0">
              <a:buNone/>
            </a:pPr>
            <a:r>
              <a:rPr lang="cs-CZ" dirty="0" smtClean="0"/>
              <a:t>Proteiny mléčné syrovátky bez laktózy a sodíku</a:t>
            </a:r>
          </a:p>
          <a:p>
            <a:pPr marL="0" indent="0">
              <a:buNone/>
            </a:pPr>
            <a:r>
              <a:rPr lang="cs-CZ" dirty="0" smtClean="0"/>
              <a:t>Hydrolyzáty proteinů</a:t>
            </a:r>
          </a:p>
          <a:p>
            <a:pPr marL="0" indent="0">
              <a:buNone/>
            </a:pPr>
            <a:r>
              <a:rPr lang="cs-CZ" dirty="0" smtClean="0"/>
              <a:t>Peptidy – hudba budoucnosti</a:t>
            </a:r>
          </a:p>
          <a:p>
            <a:pPr marL="0" indent="0">
              <a:buNone/>
            </a:pPr>
            <a:r>
              <a:rPr lang="cs-CZ" dirty="0" smtClean="0"/>
              <a:t>Růstové faktory: IGF – kolostrum </a:t>
            </a:r>
          </a:p>
          <a:p>
            <a:pPr marL="0" indent="0">
              <a:buNone/>
            </a:pPr>
            <a:r>
              <a:rPr lang="cs-CZ" dirty="0" smtClean="0"/>
              <a:t>Aminokyseliny: GLUTAMIN, BCAA,LYSIN   </a:t>
            </a:r>
          </a:p>
          <a:p>
            <a:pPr marL="0" indent="0">
              <a:buNone/>
            </a:pPr>
            <a:r>
              <a:rPr lang="cs-CZ" dirty="0" smtClean="0"/>
              <a:t>KETOKYSELINY (HMB, OKG, A-AKG, KIC)</a:t>
            </a:r>
          </a:p>
          <a:p>
            <a:pPr marL="0" indent="0">
              <a:buNone/>
            </a:pPr>
            <a:r>
              <a:rPr lang="cs-CZ" dirty="0" smtClean="0"/>
              <a:t>Alkalizace: </a:t>
            </a:r>
            <a:r>
              <a:rPr lang="cs-CZ" dirty="0" err="1" smtClean="0"/>
              <a:t>glutamin</a:t>
            </a:r>
            <a:r>
              <a:rPr lang="cs-CZ" dirty="0" smtClean="0"/>
              <a:t> a arginin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61358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FUNGUJE a proč?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regeneraci obecně: antioxidanty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karnitin  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kreatin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</a:t>
            </a:r>
            <a:r>
              <a:rPr lang="cs-CZ" dirty="0" err="1" smtClean="0"/>
              <a:t>glutamin</a:t>
            </a:r>
            <a:r>
              <a:rPr lang="cs-CZ" dirty="0" smtClean="0"/>
              <a:t>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</a:t>
            </a:r>
            <a:r>
              <a:rPr lang="cs-CZ" dirty="0" err="1" smtClean="0"/>
              <a:t>ketokyseliny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                                    Co Q10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</a:t>
            </a:r>
            <a:r>
              <a:rPr lang="cs-CZ" dirty="0" err="1" smtClean="0"/>
              <a:t>Multivit</a:t>
            </a:r>
            <a:r>
              <a:rPr lang="cs-CZ" dirty="0" smtClean="0"/>
              <a:t> </a:t>
            </a:r>
            <a:r>
              <a:rPr lang="cs-CZ" dirty="0" err="1" smtClean="0"/>
              <a:t>multimin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2180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Co funguje při výkonu?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Krátký                                 Dlouhý</a:t>
            </a:r>
          </a:p>
          <a:p>
            <a:r>
              <a:rPr lang="cs-CZ" dirty="0" smtClean="0"/>
              <a:t>Pyruvát a ribóza                Propolis</a:t>
            </a:r>
          </a:p>
          <a:p>
            <a:r>
              <a:rPr lang="cs-CZ" dirty="0" smtClean="0"/>
              <a:t>Glukóza                               Kofein a </a:t>
            </a:r>
            <a:r>
              <a:rPr lang="cs-CZ" dirty="0" err="1" smtClean="0"/>
              <a:t>guarana</a:t>
            </a:r>
            <a:endParaRPr lang="cs-CZ" dirty="0"/>
          </a:p>
          <a:p>
            <a:r>
              <a:rPr lang="cs-CZ" dirty="0" smtClean="0"/>
              <a:t>                                             GINSENG 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Karnitin (</a:t>
            </a:r>
            <a:r>
              <a:rPr lang="cs-CZ" dirty="0" err="1" smtClean="0"/>
              <a:t>Ac</a:t>
            </a:r>
            <a:r>
              <a:rPr lang="cs-CZ" dirty="0" smtClean="0"/>
              <a:t>-K)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DMAE </a:t>
            </a:r>
          </a:p>
          <a:p>
            <a:r>
              <a:rPr lang="cs-CZ" dirty="0" smtClean="0"/>
              <a:t>ČPAVEK                               MCT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Glycerol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CORDYCEPS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72110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DOPLŇKY a produkty sportovní výživy JAK vznikají a PROČ?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Proč?</a:t>
            </a:r>
            <a:r>
              <a:rPr lang="cs-CZ" dirty="0" smtClean="0"/>
              <a:t> </a:t>
            </a:r>
          </a:p>
          <a:p>
            <a:r>
              <a:rPr lang="cs-CZ" dirty="0" smtClean="0"/>
              <a:t>Využívají  (zneužívají) touhy po vítězství a snahy „překonat sám sebe“ – proto je používají také amatéři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JAK?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Výsledky </a:t>
            </a:r>
            <a:r>
              <a:rPr lang="cs-CZ" b="1" dirty="0" err="1" smtClean="0">
                <a:solidFill>
                  <a:srgbClr val="FF0000"/>
                </a:solidFill>
              </a:rPr>
              <a:t>VÝZKUMu</a:t>
            </a:r>
            <a:r>
              <a:rPr lang="cs-CZ" b="1" dirty="0" smtClean="0">
                <a:solidFill>
                  <a:srgbClr val="FF0000"/>
                </a:solidFill>
              </a:rPr>
              <a:t> účinnosti různých přírodních i syntetických látek je tím hlavním motivem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84785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Priorita</a:t>
            </a:r>
          </a:p>
          <a:p>
            <a:pPr marL="0" indent="0">
              <a:buNone/>
            </a:pPr>
            <a:r>
              <a:rPr lang="cs-CZ" dirty="0" smtClean="0"/>
              <a:t>          </a:t>
            </a:r>
            <a:r>
              <a:rPr lang="cs-CZ" b="1" dirty="0" smtClean="0"/>
              <a:t>Po čem lidé nejvíc prahnou?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 smtClean="0"/>
              <a:t>	krása – kondice – výkonnost – mládí     			dlouhověkost </a:t>
            </a:r>
          </a:p>
          <a:p>
            <a:pPr marL="0" indent="0">
              <a:buNone/>
            </a:pPr>
            <a:r>
              <a:rPr lang="cs-CZ" dirty="0" smtClean="0"/>
              <a:t>ALE KDE JE TOUHA PO ZDRAVÍ ? 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CO SE NEJVÍC PRODÁVÁ – podle pohlaví to jsou: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9074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VÝŽIVA je věda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sportovce je to pouze NÁSTROJ, zdroj energie nad nímž není nutné příliš přemýšlet</a:t>
            </a:r>
          </a:p>
          <a:p>
            <a:r>
              <a:rPr lang="cs-CZ" dirty="0" smtClean="0"/>
              <a:t>Stravuji se tak, jak jsem zvyklý od dětství a neřeším CO, KDY a PROČ JÍM </a:t>
            </a:r>
          </a:p>
          <a:p>
            <a:r>
              <a:rPr lang="cs-CZ" dirty="0" smtClean="0"/>
              <a:t>ČASTO mi není po jídle dobře, ale nepoučím se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NEBERTE si příklad ze svých trenérů!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Trenér vám neporadí, není v tom školený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7471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Doplňky pro muže?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SVALY – produkty totožné se sportem </a:t>
            </a:r>
          </a:p>
          <a:p>
            <a:r>
              <a:rPr lang="cs-CZ" dirty="0" smtClean="0"/>
              <a:t>SEX – neúčinné doplňky díky podlimitnímu dávkování a kontrole ze strany legislativy</a:t>
            </a:r>
          </a:p>
          <a:p>
            <a:r>
              <a:rPr lang="cs-CZ" dirty="0" smtClean="0"/>
              <a:t>PRACOVNÍ výkonnost – lehké (?) drogy: nikotin, kofein, energetické nápoje   </a:t>
            </a:r>
          </a:p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Nic z toho není nutné pro ideální život – proto se vyvolávají kulty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16685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DOPLŇKY pro ŽENY?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Vlasy a pleť – kolagen, hormonální přípravky s </a:t>
            </a:r>
            <a:r>
              <a:rPr lang="cs-CZ" dirty="0" err="1" smtClean="0"/>
              <a:t>pregnenolonem</a:t>
            </a:r>
            <a:r>
              <a:rPr lang="cs-CZ" dirty="0" smtClean="0"/>
              <a:t>, kyselina </a:t>
            </a:r>
            <a:r>
              <a:rPr lang="cs-CZ" dirty="0" err="1" smtClean="0"/>
              <a:t>hyaluronová</a:t>
            </a:r>
            <a:endParaRPr lang="cs-CZ" dirty="0" smtClean="0"/>
          </a:p>
          <a:p>
            <a:r>
              <a:rPr lang="cs-CZ" dirty="0" smtClean="0"/>
              <a:t>Postava – přesněji především velká prsa – neúčinné produkty z bylin</a:t>
            </a:r>
          </a:p>
          <a:p>
            <a:r>
              <a:rPr lang="cs-CZ" dirty="0" smtClean="0"/>
              <a:t>Postava – přesněji hubnutí – SPALOVAČE</a:t>
            </a:r>
          </a:p>
          <a:p>
            <a:r>
              <a:rPr lang="cs-CZ" dirty="0" smtClean="0"/>
              <a:t>PMS</a:t>
            </a:r>
          </a:p>
          <a:p>
            <a:r>
              <a:rPr lang="cs-CZ" dirty="0" smtClean="0"/>
              <a:t>Stárnutí – přesněji MENOPAUZA – DHEA, </a:t>
            </a:r>
            <a:r>
              <a:rPr lang="cs-CZ" dirty="0" err="1" smtClean="0"/>
              <a:t>pregnenolon</a:t>
            </a:r>
            <a:r>
              <a:rPr lang="cs-CZ" dirty="0" smtClean="0"/>
              <a:t>, DMAE, GABA (!), lecitin, včelí mateří kašička, bylinky (?)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28582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(NE)účinné látky?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Díky legislativě je známo složení jakéhokoliv produktu</a:t>
            </a:r>
          </a:p>
          <a:p>
            <a:r>
              <a:rPr lang="cs-CZ" dirty="0" smtClean="0"/>
              <a:t>Nelze je patentovat – všichni opisují jeden od druhého </a:t>
            </a:r>
          </a:p>
          <a:p>
            <a:r>
              <a:rPr lang="cs-CZ" dirty="0" smtClean="0"/>
              <a:t>Často chybí detailní studie </a:t>
            </a:r>
          </a:p>
          <a:p>
            <a:r>
              <a:rPr lang="cs-CZ" dirty="0" smtClean="0"/>
              <a:t>Často jde o „báchorky“ výrobců </a:t>
            </a:r>
          </a:p>
          <a:p>
            <a:r>
              <a:rPr lang="cs-CZ" dirty="0" smtClean="0"/>
              <a:t>Farmaceutický průmysl je tvrdě proti </a:t>
            </a:r>
          </a:p>
          <a:p>
            <a:r>
              <a:rPr lang="cs-CZ" dirty="0" smtClean="0"/>
              <a:t>Legislativa zásadně omezuje dávkování = žádný efekt jinak účinné látky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28059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OMEZUJÍCÍ FAKTORY použití doplňků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Legislativa – povolování použitelných látek </a:t>
            </a:r>
          </a:p>
          <a:p>
            <a:r>
              <a:rPr lang="cs-CZ" dirty="0" smtClean="0"/>
              <a:t>Legislativa – povolování dávkování tak, aby nedosáhlo klinicky účinného množství </a:t>
            </a:r>
          </a:p>
          <a:p>
            <a:r>
              <a:rPr lang="cs-CZ" dirty="0" smtClean="0"/>
              <a:t>Legislativa – výživová tvrzení = nelze specifikovat účel použití pro spotřebitele  </a:t>
            </a:r>
          </a:p>
          <a:p>
            <a:r>
              <a:rPr lang="cs-CZ" dirty="0" smtClean="0"/>
              <a:t>Ekonomika – vysoká cena mnohých látek</a:t>
            </a:r>
          </a:p>
          <a:p>
            <a:r>
              <a:rPr lang="cs-CZ" dirty="0" smtClean="0"/>
              <a:t>Osvěta – lidé nevědí proč by to měli používat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nekoupí nic, co je nad několik set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20165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Umění vývoje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Splnit všechny uvedené požadavky </a:t>
            </a:r>
          </a:p>
          <a:p>
            <a:r>
              <a:rPr lang="cs-CZ" dirty="0" smtClean="0"/>
              <a:t>Najít odlišnosti od konkurence </a:t>
            </a:r>
          </a:p>
          <a:p>
            <a:r>
              <a:rPr lang="cs-CZ" dirty="0" smtClean="0"/>
              <a:t>Najít relativně „nové“ použitelné látky </a:t>
            </a:r>
          </a:p>
          <a:p>
            <a:r>
              <a:rPr lang="cs-CZ" dirty="0" smtClean="0"/>
              <a:t>Formuli sestavit díky dlouhé praxi, invenci a často také intuici </a:t>
            </a:r>
          </a:p>
          <a:p>
            <a:r>
              <a:rPr lang="cs-CZ" dirty="0" smtClean="0"/>
              <a:t>Nepřekročit psychologickou bariéru ceny</a:t>
            </a:r>
          </a:p>
          <a:p>
            <a:r>
              <a:rPr lang="cs-CZ" dirty="0" smtClean="0"/>
              <a:t>Postupovat stylem aby se vlk (spotřebitel) „nažral“ a koza (legislativa) zůstala celá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66776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UMĚNÍ VOLBY PRODUTKU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Pro laika zcela nepřístupné</a:t>
            </a:r>
          </a:p>
          <a:p>
            <a:r>
              <a:rPr lang="cs-CZ" dirty="0" smtClean="0"/>
              <a:t>Laik kupuje jen pod vlivem ceny a reklamy</a:t>
            </a:r>
          </a:p>
          <a:p>
            <a:r>
              <a:rPr lang="cs-CZ" dirty="0" smtClean="0"/>
              <a:t>Poraďte se svým lékařem nebo lékárníkem nebo lékařem – NESMYSL – lékař to nezná a odmítne, lékárník je motivován výrobcem, nikoliv zájmem spotřebitele</a:t>
            </a:r>
          </a:p>
          <a:p>
            <a:r>
              <a:rPr lang="cs-CZ" dirty="0" smtClean="0"/>
              <a:t>Vysoká cena ještě neznamená vysokou kvalitu ale drzost prodejce</a:t>
            </a:r>
          </a:p>
          <a:p>
            <a:r>
              <a:rPr lang="cs-CZ" dirty="0" smtClean="0"/>
              <a:t>Vysoká cena je ale větší jistotou kvality – a také může být dána vyšším množstvím účinných látek nebo větším počtem denních dávek   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31412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NAIVITA spotřebitele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Jasná příčina: NEZNALOST </a:t>
            </a:r>
          </a:p>
          <a:p>
            <a:r>
              <a:rPr lang="cs-CZ" dirty="0" smtClean="0"/>
              <a:t>Příklad: puberťáci v posilovnách – ráj pro producenty levných proteinů a „</a:t>
            </a:r>
            <a:r>
              <a:rPr lang="cs-CZ" dirty="0" err="1" smtClean="0"/>
              <a:t>energeťáků</a:t>
            </a:r>
            <a:r>
              <a:rPr lang="cs-CZ" dirty="0" smtClean="0"/>
              <a:t>“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CO se nejvíc kupuje?</a:t>
            </a:r>
          </a:p>
          <a:p>
            <a:r>
              <a:rPr lang="cs-CZ" dirty="0" smtClean="0"/>
              <a:t>Tyčinky energetické (v podstatě jen müsli) a proteinové</a:t>
            </a:r>
          </a:p>
          <a:p>
            <a:r>
              <a:rPr lang="cs-CZ" dirty="0" smtClean="0"/>
              <a:t>Karnitin a spalovače </a:t>
            </a:r>
          </a:p>
          <a:p>
            <a:r>
              <a:rPr lang="cs-CZ" dirty="0" smtClean="0"/>
              <a:t>Kreatin</a:t>
            </a:r>
          </a:p>
          <a:p>
            <a:r>
              <a:rPr lang="cs-CZ" dirty="0" err="1" smtClean="0"/>
              <a:t>Gainery</a:t>
            </a:r>
            <a:r>
              <a:rPr lang="cs-CZ" dirty="0" smtClean="0"/>
              <a:t> </a:t>
            </a:r>
          </a:p>
          <a:p>
            <a:r>
              <a:rPr lang="cs-CZ" dirty="0" smtClean="0"/>
              <a:t>Proteiny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70968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NEVERENDING STORY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Nikdy nebudeme na konci výzkumu </a:t>
            </a:r>
          </a:p>
          <a:p>
            <a:r>
              <a:rPr lang="cs-CZ" dirty="0" smtClean="0"/>
              <a:t>Často zjišťujeme, že se mýlíme</a:t>
            </a:r>
          </a:p>
          <a:p>
            <a:r>
              <a:rPr lang="cs-CZ" dirty="0" smtClean="0"/>
              <a:t>Odborníci kteří se v oboru neorientují jen „papouškují“ co slyšeli od specialisty </a:t>
            </a:r>
          </a:p>
          <a:p>
            <a:r>
              <a:rPr lang="cs-CZ" dirty="0" smtClean="0"/>
              <a:t>Za posledních 40 let se téměř nic nezměnilo!</a:t>
            </a:r>
          </a:p>
          <a:p>
            <a:pPr marL="0" indent="0">
              <a:buNone/>
            </a:pPr>
            <a:r>
              <a:rPr lang="cs-CZ" dirty="0" smtClean="0"/>
              <a:t>	Logicky – protože se nezměnil uživatel </a:t>
            </a:r>
          </a:p>
          <a:p>
            <a:pPr marL="0" indent="0">
              <a:buNone/>
            </a:pPr>
            <a:r>
              <a:rPr lang="cs-CZ" dirty="0" smtClean="0"/>
              <a:t>PERSPEKTIVA?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06655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PERSPEKTIVA?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Komplexní nutriční typologie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Využití vyšetření genomu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Vyšetření dispozic ke sportu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Průběžný monitoring reakce na zátěž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Použití „kosmické“ ale přísně individualizované stravy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Systematické použití speciálních suplementů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A VÝSLEDEK ?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Jen pro bohaté blázny? 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989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VRCHOLOVÝ SPORT a výživa?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PRINCIP 1: NEJSTE BĚŽNÝ STRÁVNÍK </a:t>
            </a:r>
          </a:p>
          <a:p>
            <a:r>
              <a:rPr lang="cs-CZ" dirty="0" smtClean="0"/>
              <a:t>PRINCIP 2: NIKOHO kdo vaří co jíte to nezajímá</a:t>
            </a:r>
          </a:p>
          <a:p>
            <a:r>
              <a:rPr lang="cs-CZ" dirty="0" smtClean="0"/>
              <a:t>PRINCIP 3: NIKDO VÁM NEPORADÍ protože do vás nevidí a protože neví o co jde</a:t>
            </a:r>
          </a:p>
          <a:p>
            <a:r>
              <a:rPr lang="cs-CZ" dirty="0" smtClean="0"/>
              <a:t>PRINCIP 4: TRPÍTE PODVÝŽIVOU ALE NEVÍTE O TOM – nejste fit a nevíte proč</a:t>
            </a:r>
          </a:p>
          <a:p>
            <a:r>
              <a:rPr lang="cs-CZ" dirty="0" smtClean="0"/>
              <a:t>PRINCIP 5: DODRŽUJTE STRAVOVACÍ RITUÁLY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9296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JÍDLO je součást přípravy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JÍDLO je PALIVO </a:t>
            </a:r>
          </a:p>
          <a:p>
            <a:r>
              <a:rPr lang="cs-CZ" dirty="0" smtClean="0"/>
              <a:t>VYUŽITÍ živin závisí na tom, CO JSTE ZAČ</a:t>
            </a:r>
          </a:p>
          <a:p>
            <a:r>
              <a:rPr lang="cs-CZ" dirty="0" smtClean="0"/>
              <a:t>1. JAKÝ SPORT – jaký trénink? JAK často?</a:t>
            </a:r>
          </a:p>
          <a:p>
            <a:r>
              <a:rPr lang="cs-CZ" dirty="0" smtClean="0"/>
              <a:t>2. KDO JSTE? HOLKA NEBO KLUK?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JAKÝ JSTE TYP? METABO TYP.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SLOŽENÍ TĚLA – svaly x tuk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ZDRAVOTNÍ STAV? Dispozice?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0671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NENÍ JEDNO CO JÍTE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JEDINÁ CHYBA v jídle – a je po výkonu</a:t>
            </a:r>
          </a:p>
          <a:p>
            <a:r>
              <a:rPr lang="cs-CZ" dirty="0" smtClean="0"/>
              <a:t>KVALITA POTRAVIN? Mohu na jídle ušetřit? </a:t>
            </a:r>
          </a:p>
          <a:p>
            <a:r>
              <a:rPr lang="cs-CZ" dirty="0" smtClean="0"/>
              <a:t>JE to jedno co jím? Musím šetřit, neumím si uvařit, neumím nakupovat, nemám na to čas, jsem odkázaný na to, co mi NĚKDO uvaří. </a:t>
            </a:r>
          </a:p>
          <a:p>
            <a:r>
              <a:rPr lang="cs-CZ" dirty="0" smtClean="0"/>
              <a:t>NEMÁM čas jíst, kdy potřebuji </a:t>
            </a:r>
          </a:p>
          <a:p>
            <a:r>
              <a:rPr lang="cs-CZ" dirty="0" smtClean="0"/>
              <a:t>Mám problémy s trávením? PROČ?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8072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POTRAVIN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>
              <a:buNone/>
            </a:pPr>
            <a:r>
              <a:rPr lang="cs-CZ" dirty="0" smtClean="0"/>
              <a:t>	</a:t>
            </a:r>
            <a:r>
              <a:rPr lang="cs-CZ" sz="3200" b="1" dirty="0" smtClean="0">
                <a:solidFill>
                  <a:srgbClr val="FF0000"/>
                </a:solidFill>
              </a:rPr>
              <a:t>KVALITA nikoliv KVANTITA</a:t>
            </a:r>
          </a:p>
          <a:p>
            <a:r>
              <a:rPr lang="cs-CZ" dirty="0" smtClean="0"/>
              <a:t>SUŠENKY a MÜSLI nebo </a:t>
            </a:r>
            <a:r>
              <a:rPr lang="cs-CZ" dirty="0" err="1" smtClean="0"/>
              <a:t>home</a:t>
            </a:r>
            <a:r>
              <a:rPr lang="cs-CZ" dirty="0" smtClean="0"/>
              <a:t>-made „kaše“ ?</a:t>
            </a:r>
          </a:p>
          <a:p>
            <a:r>
              <a:rPr lang="cs-CZ" dirty="0" smtClean="0"/>
              <a:t>SEKANÁ (=odpad) nebo tatarský biftek? </a:t>
            </a:r>
          </a:p>
          <a:p>
            <a:r>
              <a:rPr lang="cs-CZ" dirty="0" smtClean="0"/>
              <a:t>PÁREK nebo ROSTBEEF? </a:t>
            </a:r>
          </a:p>
          <a:p>
            <a:r>
              <a:rPr lang="cs-CZ" dirty="0" err="1" smtClean="0"/>
              <a:t>Smažák</a:t>
            </a:r>
            <a:r>
              <a:rPr lang="cs-CZ" dirty="0" smtClean="0"/>
              <a:t> s hranolky nebo tuňákový sendvič?</a:t>
            </a:r>
          </a:p>
          <a:p>
            <a:r>
              <a:rPr lang="cs-CZ" dirty="0" smtClean="0"/>
              <a:t>CELÉ MENU (polévka, </a:t>
            </a:r>
            <a:r>
              <a:rPr lang="cs-CZ" dirty="0" err="1" smtClean="0"/>
              <a:t>hl.jídlo</a:t>
            </a:r>
            <a:r>
              <a:rPr lang="cs-CZ" dirty="0" smtClean="0"/>
              <a:t>, moučník) NEBO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   jedno kvalitní jídlo?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4706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se strava neřeší?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u="sng" dirty="0" smtClean="0">
                <a:solidFill>
                  <a:srgbClr val="FF0000"/>
                </a:solidFill>
              </a:rPr>
              <a:t>Nutné podmínky přípravy?</a:t>
            </a:r>
          </a:p>
          <a:p>
            <a:r>
              <a:rPr lang="cs-CZ" dirty="0" smtClean="0"/>
              <a:t>Technické vybavení, tréninkové prostory</a:t>
            </a:r>
          </a:p>
          <a:p>
            <a:r>
              <a:rPr lang="cs-CZ" dirty="0" smtClean="0"/>
              <a:t>Oblečení, odpočinek</a:t>
            </a:r>
          </a:p>
          <a:p>
            <a:r>
              <a:rPr lang="cs-CZ" b="1" dirty="0" smtClean="0">
                <a:solidFill>
                  <a:srgbClr val="7030A0"/>
                </a:solidFill>
              </a:rPr>
              <a:t>REGENERACE    není čas, nejsou lidi? </a:t>
            </a:r>
          </a:p>
          <a:p>
            <a:r>
              <a:rPr lang="cs-CZ" b="1" dirty="0" smtClean="0">
                <a:solidFill>
                  <a:srgbClr val="7030A0"/>
                </a:solidFill>
              </a:rPr>
              <a:t>Kdo mne naučí regenerovat? 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JÍDLO je součást REGENERACE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7030A0"/>
                </a:solidFill>
              </a:rPr>
              <a:t>    ale – KDO to řeší stejně důrazně jako zbylé  		součásti přípravy? </a:t>
            </a:r>
          </a:p>
          <a:p>
            <a:endParaRPr lang="cs-CZ" b="1" dirty="0" smtClean="0">
              <a:solidFill>
                <a:srgbClr val="7030A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637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SÁM SI VAŘÍM, SÁM SI PERU – že se na to…..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JSEM profík – trenér nemůže zařídit všechno proto si musím poradit sám </a:t>
            </a:r>
          </a:p>
          <a:p>
            <a:r>
              <a:rPr lang="cs-CZ" dirty="0" smtClean="0"/>
              <a:t>JSEM profík – musím se stále vzdělávat</a:t>
            </a:r>
          </a:p>
          <a:p>
            <a:r>
              <a:rPr lang="cs-CZ" dirty="0" smtClean="0"/>
              <a:t>JSEM profík – musím se starat o svoje zdraví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TRÁVENÍ? Mám ho O.K.?  Trávicí trakt je totiž součástí imunity! 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JSEM PROFÍK – umím naslouchat svému tělu?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473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PŘÍROĎÁK nebo KOUMÁK?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BĚŽNÁ STRAVA JE „GRUNT“ – a vůbec - tělo si to přebere. </a:t>
            </a:r>
          </a:p>
          <a:p>
            <a:r>
              <a:rPr lang="cs-CZ" dirty="0" smtClean="0"/>
              <a:t>ČÍM VÍC </a:t>
            </a:r>
            <a:r>
              <a:rPr lang="cs-CZ" b="1" dirty="0" smtClean="0">
                <a:solidFill>
                  <a:srgbClr val="FF0000"/>
                </a:solidFill>
              </a:rPr>
              <a:t>experimentů - </a:t>
            </a:r>
            <a:r>
              <a:rPr lang="cs-CZ" dirty="0" smtClean="0"/>
              <a:t>tím víc chyb? ANO, ale chybami se člověk učí. </a:t>
            </a:r>
          </a:p>
          <a:p>
            <a:r>
              <a:rPr lang="cs-CZ" dirty="0" smtClean="0"/>
              <a:t>Ale já nemám čas na experimenty! 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ZKUSÍM to či ono – někde jsem to četl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DOPLŇKY jsou zbytečné a je to riziko dopingu</a:t>
            </a:r>
          </a:p>
          <a:p>
            <a:r>
              <a:rPr lang="cs-CZ" dirty="0" smtClean="0"/>
              <a:t>Někde jsem to četl…….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953353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1291</Words>
  <Application>Microsoft Office PowerPoint</Application>
  <PresentationFormat>Předvádění na obrazovce (4:3)</PresentationFormat>
  <Paragraphs>214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Motiv systému Office</vt:lpstr>
      <vt:lpstr>SPORT. VÝŽIVA</vt:lpstr>
      <vt:lpstr>VÝŽIVA je věda</vt:lpstr>
      <vt:lpstr>VRCHOLOVÝ SPORT a výživa?</vt:lpstr>
      <vt:lpstr>JÍDLO je součást přípravy</vt:lpstr>
      <vt:lpstr>NENÍ JEDNO CO JÍTE</vt:lpstr>
      <vt:lpstr>VÝBĚR POTRAVIN</vt:lpstr>
      <vt:lpstr>PROČ se strava neřeší?</vt:lpstr>
      <vt:lpstr>SÁM SI VAŘÍM, SÁM SI PERU – že se na to…..</vt:lpstr>
      <vt:lpstr>PŘÍROĎÁK nebo KOUMÁK?</vt:lpstr>
      <vt:lpstr>JAKÝ VÝŽIVOVÝ STYL pro SPORT?</vt:lpstr>
      <vt:lpstr>STRAVA PRO REGENERACI</vt:lpstr>
      <vt:lpstr>CO SE DĚJE v období REGENERACE?</vt:lpstr>
      <vt:lpstr>SACHARIDOVÉ VLNY? </vt:lpstr>
      <vt:lpstr>SPEC.PRODUKTY pro SPORT</vt:lpstr>
      <vt:lpstr>PRIORITY SUPLEMENTACE</vt:lpstr>
      <vt:lpstr>CO FUNGUJE a proč? </vt:lpstr>
      <vt:lpstr>  Co funguje při výkonu?  </vt:lpstr>
      <vt:lpstr>DOPLŇKY a produkty sportovní výživy JAK vznikají a PROČ?</vt:lpstr>
      <vt:lpstr>ZADÁNÍ </vt:lpstr>
      <vt:lpstr>Doplňky pro muže? </vt:lpstr>
      <vt:lpstr>DOPLŇKY pro ŽENY? </vt:lpstr>
      <vt:lpstr>(NE)účinné látky? </vt:lpstr>
      <vt:lpstr>OMEZUJÍCÍ FAKTORY použití doplňků</vt:lpstr>
      <vt:lpstr>Umění vývoje </vt:lpstr>
      <vt:lpstr>UMĚNÍ VOLBY PRODUTKU</vt:lpstr>
      <vt:lpstr>NAIVITA spotřebitele</vt:lpstr>
      <vt:lpstr>NEVERENDING STORY</vt:lpstr>
      <vt:lpstr>PERSPEKTIVA?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SPORT. VÝŽIVA</dc:title>
  <dc:creator>user</dc:creator>
  <cp:lastModifiedBy>Petr Fořt</cp:lastModifiedBy>
  <cp:revision>41</cp:revision>
  <dcterms:created xsi:type="dcterms:W3CDTF">2011-03-05T12:54:02Z</dcterms:created>
  <dcterms:modified xsi:type="dcterms:W3CDTF">2012-03-22T09:46:15Z</dcterms:modified>
</cp:coreProperties>
</file>